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2" r:id="rId4"/>
    <p:sldId id="259" r:id="rId5"/>
    <p:sldId id="263" r:id="rId6"/>
    <p:sldId id="260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444"/>
    <a:srgbClr val="C3278B"/>
    <a:srgbClr val="45CFC2"/>
    <a:srgbClr val="244272"/>
    <a:srgbClr val="329249"/>
    <a:srgbClr val="16040C"/>
    <a:srgbClr val="763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0" autoAdjust="0"/>
    <p:restoredTop sz="94729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86C09-5982-49FF-A90F-D88C8CE8CCE8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AC28D-B4F2-4B00-8D7A-1A0C400C0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64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AC28D-B4F2-4B00-8D7A-1A0C400C06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077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AC28D-B4F2-4B00-8D7A-1A0C400C0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29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89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883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16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6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3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17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63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1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67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6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8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CCB4B-B5A0-4BCD-B3D5-9DC99C68F20E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E917B-3B16-43AE-A3BC-C606167E4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9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3278B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630752" y="2115313"/>
            <a:ext cx="3932090" cy="1682688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 Narrow" panose="020B0606020202030204" pitchFamily="34" charset="0"/>
                <a:ea typeface="Adobe Ming Std L" panose="02020300000000000000" pitchFamily="18" charset="-128"/>
                <a:cs typeface="Adobe Gurmukhi" panose="01010101010101010101" pitchFamily="50" charset="0"/>
              </a:rPr>
              <a:t/>
            </a:r>
            <a:br>
              <a:rPr lang="en-US" sz="4800" dirty="0" smtClean="0">
                <a:solidFill>
                  <a:schemeClr val="bg1"/>
                </a:solidFill>
                <a:latin typeface="Arial Narrow" panose="020B0606020202030204" pitchFamily="34" charset="0"/>
                <a:ea typeface="Adobe Ming Std L" panose="02020300000000000000" pitchFamily="18" charset="-128"/>
                <a:cs typeface="Adobe Gurmukhi" panose="01010101010101010101" pitchFamily="50" charset="0"/>
              </a:rPr>
            </a:br>
            <a:r>
              <a:rPr lang="en-US" sz="9600" dirty="0" err="1" smtClean="0">
                <a:solidFill>
                  <a:schemeClr val="bg1">
                    <a:lumMod val="95000"/>
                  </a:schemeClr>
                </a:solidFill>
                <a:latin typeface="Pacifico" panose="00000500000000000000" pitchFamily="2" charset="0"/>
                <a:cs typeface="Adobe Gurmukhi" panose="01010101010101010101" pitchFamily="50" charset="0"/>
              </a:rPr>
              <a:t>Otium</a:t>
            </a:r>
            <a:endParaRPr lang="en-US" sz="9600" dirty="0">
              <a:solidFill>
                <a:schemeClr val="bg1">
                  <a:lumMod val="95000"/>
                </a:schemeClr>
              </a:solidFill>
              <a:latin typeface="Pacifico" panose="00000500000000000000" pitchFamily="2" charset="0"/>
              <a:ea typeface="Adobe Ming Std L" panose="02020300000000000000" pitchFamily="18" charset="-128"/>
              <a:cs typeface="Adobe Gurmukhi" panose="01010101010101010101" pitchFamily="50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327927" y="668798"/>
            <a:ext cx="7960745" cy="6271604"/>
            <a:chOff x="6327927" y="668798"/>
            <a:chExt cx="7960745" cy="6271604"/>
          </a:xfrm>
          <a:blipFill>
            <a:blip r:embed="rId3"/>
            <a:stretch>
              <a:fillRect/>
            </a:stretch>
          </a:blipFill>
        </p:grpSpPr>
        <p:sp>
          <p:nvSpPr>
            <p:cNvPr id="9" name="Rounded Rectangle 8"/>
            <p:cNvSpPr/>
            <p:nvPr/>
          </p:nvSpPr>
          <p:spPr>
            <a:xfrm rot="19272588">
              <a:off x="6327927" y="668798"/>
              <a:ext cx="6977574" cy="63194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 rot="19272588">
              <a:off x="6372320" y="1630147"/>
              <a:ext cx="6977574" cy="77370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 rot="19272588">
              <a:off x="6385090" y="2517591"/>
              <a:ext cx="7799179" cy="8781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/>
            <p:cNvSpPr/>
            <p:nvPr/>
          </p:nvSpPr>
          <p:spPr>
            <a:xfrm rot="19272588">
              <a:off x="6397651" y="3815308"/>
              <a:ext cx="7799179" cy="114382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 rot="19272588">
              <a:off x="6489493" y="5503380"/>
              <a:ext cx="7799179" cy="143702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ounded Rectangle 13"/>
          <p:cNvSpPr/>
          <p:nvPr/>
        </p:nvSpPr>
        <p:spPr>
          <a:xfrm rot="19272588">
            <a:off x="6328266" y="-87586"/>
            <a:ext cx="6977576" cy="40747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-112542" y="-394201"/>
            <a:ext cx="12776551" cy="1008081"/>
          </a:xfrm>
          <a:prstGeom prst="rect">
            <a:avLst/>
          </a:prstGeom>
          <a:solidFill>
            <a:srgbClr val="2C3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 rot="5400000">
            <a:off x="6371883" y="1030689"/>
            <a:ext cx="10871200" cy="769034"/>
          </a:xfrm>
          <a:prstGeom prst="rect">
            <a:avLst/>
          </a:prstGeom>
          <a:solidFill>
            <a:srgbClr val="2C3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0" y="6167697"/>
            <a:ext cx="12192000" cy="714436"/>
          </a:xfrm>
          <a:prstGeom prst="rect">
            <a:avLst/>
          </a:prstGeom>
          <a:solidFill>
            <a:srgbClr val="2C3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2344" y="7022543"/>
            <a:ext cx="3336803" cy="320225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80628" y="1392702"/>
            <a:ext cx="42484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Open APIs from respective databases enhances the user experience on a basic level.</a:t>
            </a:r>
            <a:endParaRPr lang="en-US" sz="4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-5498455" y="-6078"/>
            <a:ext cx="11509828" cy="6858000"/>
            <a:chOff x="645379" y="0"/>
            <a:chExt cx="11509828" cy="6858000"/>
          </a:xfrm>
        </p:grpSpPr>
        <p:grpSp>
          <p:nvGrpSpPr>
            <p:cNvPr id="48" name="Group 47"/>
            <p:cNvGrpSpPr/>
            <p:nvPr/>
          </p:nvGrpSpPr>
          <p:grpSpPr>
            <a:xfrm>
              <a:off x="645379" y="0"/>
              <a:ext cx="11509828" cy="6858000"/>
              <a:chOff x="573312" y="3621"/>
              <a:chExt cx="11509828" cy="6858000"/>
            </a:xfrm>
          </p:grpSpPr>
          <p:grpSp>
            <p:nvGrpSpPr>
              <p:cNvPr id="37" name="Group 36"/>
              <p:cNvGrpSpPr/>
              <p:nvPr/>
            </p:nvGrpSpPr>
            <p:grpSpPr>
              <a:xfrm>
                <a:off x="573312" y="3621"/>
                <a:ext cx="11509828" cy="6858000"/>
                <a:chOff x="-1" y="0"/>
                <a:chExt cx="11509828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2" name="Rectangle 1"/>
                <p:cNvSpPr/>
                <p:nvPr/>
              </p:nvSpPr>
              <p:spPr>
                <a:xfrm>
                  <a:off x="-1" y="0"/>
                  <a:ext cx="10755086" cy="685800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" name="Group 11"/>
                <p:cNvGrpSpPr/>
                <p:nvPr/>
              </p:nvGrpSpPr>
              <p:grpSpPr>
                <a:xfrm>
                  <a:off x="10740571" y="3153223"/>
                  <a:ext cx="769256" cy="1103086"/>
                  <a:chOff x="10740571" y="2877457"/>
                  <a:chExt cx="769256" cy="1103086"/>
                </a:xfrm>
              </p:grpSpPr>
              <p:sp>
                <p:nvSpPr>
                  <p:cNvPr id="7" name="Round Same Side Corner Rectangle 6"/>
                  <p:cNvSpPr/>
                  <p:nvPr/>
                </p:nvSpPr>
                <p:spPr>
                  <a:xfrm rot="5400000">
                    <a:off x="10573656" y="3044372"/>
                    <a:ext cx="1103086" cy="769256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6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9" name="TextBox 8"/>
                  <p:cNvSpPr txBox="1"/>
                  <p:nvPr/>
                </p:nvSpPr>
                <p:spPr>
                  <a:xfrm>
                    <a:off x="10755085" y="3013501"/>
                    <a:ext cx="595086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4800" dirty="0" smtClean="0">
                        <a:solidFill>
                          <a:srgbClr val="2C3444"/>
                        </a:solidFill>
                      </a:rPr>
                      <a:t>1</a:t>
                    </a:r>
                    <a:endParaRPr lang="en-US" sz="4800" dirty="0">
                      <a:solidFill>
                        <a:srgbClr val="2C3444"/>
                      </a:solidFill>
                    </a:endParaRPr>
                  </a:p>
                </p:txBody>
              </p:sp>
            </p:grpSp>
          </p:grpSp>
          <p:grpSp>
            <p:nvGrpSpPr>
              <p:cNvPr id="45" name="Group 44"/>
              <p:cNvGrpSpPr/>
              <p:nvPr/>
            </p:nvGrpSpPr>
            <p:grpSpPr>
              <a:xfrm>
                <a:off x="4837186" y="191866"/>
                <a:ext cx="5025284" cy="1023796"/>
                <a:chOff x="-238300" y="230892"/>
                <a:chExt cx="9511256" cy="447995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-238300" y="230892"/>
                  <a:ext cx="4196608" cy="2828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600" b="1" dirty="0" smtClean="0">
                      <a:solidFill>
                        <a:srgbClr val="2C3444"/>
                      </a:solidFill>
                      <a:latin typeface="Agency FB" panose="020B0503020202020204" pitchFamily="34" charset="0"/>
                    </a:rPr>
                    <a:t>1. Login API</a:t>
                  </a:r>
                  <a:endParaRPr lang="en-US" sz="3600" b="1" dirty="0">
                    <a:solidFill>
                      <a:srgbClr val="2C3444"/>
                    </a:solidFill>
                    <a:latin typeface="Agency FB" panose="020B0503020202020204" pitchFamily="34" charset="0"/>
                  </a:endParaRPr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441038" y="503806"/>
                  <a:ext cx="8831918" cy="1750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 smtClean="0"/>
                    <a:t>http://remotehost/api/VI/loginapi/AccID</a:t>
                  </a:r>
                  <a:endParaRPr lang="en-US" dirty="0" smtClean="0"/>
                </a:p>
              </p:txBody>
            </p:sp>
          </p:grpSp>
        </p:grpSp>
        <p:sp>
          <p:nvSpPr>
            <p:cNvPr id="68" name="TextBox 67"/>
            <p:cNvSpPr txBox="1"/>
            <p:nvPr/>
          </p:nvSpPr>
          <p:spPr>
            <a:xfrm>
              <a:off x="4913436" y="1233965"/>
              <a:ext cx="40051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2C3444"/>
                  </a:solidFill>
                  <a:latin typeface="Agency FB" panose="020B0503020202020204" pitchFamily="34" charset="0"/>
                </a:rPr>
                <a:t>2. Current Balance API</a:t>
              </a:r>
              <a:endParaRPr lang="en-US" sz="3600" b="1" dirty="0">
                <a:solidFill>
                  <a:srgbClr val="2C3444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235601" y="1960883"/>
              <a:ext cx="54577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http://remotehost/api/VI/balenquiry/accdetails</a:t>
              </a:r>
              <a:endParaRPr lang="en-US" dirty="0" smtClean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235601" y="3089212"/>
              <a:ext cx="55589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http://remotehost/api/VI/statedetails/accdetails</a:t>
              </a:r>
              <a:endParaRPr lang="en-US" dirty="0" smtClean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233714" y="4321876"/>
              <a:ext cx="49255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http://remotehost/api/VI/loan/accdetails</a:t>
              </a:r>
              <a:endParaRPr lang="en-US" dirty="0" smtClean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268182" y="5659052"/>
              <a:ext cx="51019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http://remotehost/api/VI/transfer/accdetails</a:t>
              </a:r>
              <a:endParaRPr lang="en-US" dirty="0" smtClean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913435" y="2323619"/>
              <a:ext cx="43190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rgbClr val="2C3444"/>
                  </a:solidFill>
                  <a:latin typeface="Agency FB" panose="020B0503020202020204" pitchFamily="34" charset="0"/>
                </a:rPr>
                <a:t>3</a:t>
              </a:r>
              <a:r>
                <a:rPr lang="en-US" sz="3600" b="1" dirty="0" smtClean="0">
                  <a:solidFill>
                    <a:srgbClr val="2C3444"/>
                  </a:solidFill>
                  <a:latin typeface="Agency FB" panose="020B0503020202020204" pitchFamily="34" charset="0"/>
                </a:rPr>
                <a:t>. Statement details API</a:t>
              </a:r>
              <a:endParaRPr lang="en-US" sz="3600" b="1" dirty="0">
                <a:solidFill>
                  <a:srgbClr val="2C3444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935718" y="3560882"/>
              <a:ext cx="40051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rgbClr val="2C3444"/>
                  </a:solidFill>
                  <a:latin typeface="Agency FB" panose="020B0503020202020204" pitchFamily="34" charset="0"/>
                </a:rPr>
                <a:t>4</a:t>
              </a:r>
              <a:r>
                <a:rPr lang="en-US" sz="3600" b="1" dirty="0" smtClean="0">
                  <a:solidFill>
                    <a:srgbClr val="2C3444"/>
                  </a:solidFill>
                  <a:latin typeface="Agency FB" panose="020B0503020202020204" pitchFamily="34" charset="0"/>
                </a:rPr>
                <a:t>. Loan Details API</a:t>
              </a:r>
              <a:endParaRPr lang="en-US" sz="3600" b="1" dirty="0">
                <a:solidFill>
                  <a:srgbClr val="2C3444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42974" y="4846663"/>
              <a:ext cx="40051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rgbClr val="2C3444"/>
                  </a:solidFill>
                  <a:latin typeface="Agency FB" panose="020B0503020202020204" pitchFamily="34" charset="0"/>
                </a:rPr>
                <a:t>5</a:t>
              </a:r>
              <a:r>
                <a:rPr lang="en-US" sz="3600" b="1" dirty="0" smtClean="0">
                  <a:solidFill>
                    <a:srgbClr val="2C3444"/>
                  </a:solidFill>
                  <a:latin typeface="Agency FB" panose="020B0503020202020204" pitchFamily="34" charset="0"/>
                </a:rPr>
                <a:t>. Money Transfer API</a:t>
              </a:r>
              <a:endParaRPr lang="en-US" sz="3600" b="1" dirty="0">
                <a:solidFill>
                  <a:srgbClr val="2C3444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-6522154" y="0"/>
            <a:ext cx="11524341" cy="6858000"/>
            <a:chOff x="-319320" y="-3629"/>
            <a:chExt cx="11524341" cy="6858000"/>
          </a:xfrm>
        </p:grpSpPr>
        <p:grpSp>
          <p:nvGrpSpPr>
            <p:cNvPr id="36" name="Group 35"/>
            <p:cNvGrpSpPr/>
            <p:nvPr/>
          </p:nvGrpSpPr>
          <p:grpSpPr>
            <a:xfrm>
              <a:off x="-319320" y="-3629"/>
              <a:ext cx="11524341" cy="6858000"/>
              <a:chOff x="-1277258" y="0"/>
              <a:chExt cx="11524341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13" name="Rectangle 12"/>
              <p:cNvSpPr/>
              <p:nvPr/>
            </p:nvSpPr>
            <p:spPr>
              <a:xfrm>
                <a:off x="-1277258" y="0"/>
                <a:ext cx="10755086" cy="68580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9477827" y="2737728"/>
                <a:ext cx="769256" cy="1103086"/>
                <a:chOff x="10755085" y="2877457"/>
                <a:chExt cx="769256" cy="1103086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15" name="Round Same Side Corner Rectangle 14"/>
                <p:cNvSpPr/>
                <p:nvPr/>
              </p:nvSpPr>
              <p:spPr>
                <a:xfrm rot="5400000">
                  <a:off x="10588170" y="3044372"/>
                  <a:ext cx="1103086" cy="769256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10755085" y="3013501"/>
                  <a:ext cx="595086" cy="830997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800" dirty="0">
                      <a:solidFill>
                        <a:schemeClr val="accent6">
                          <a:lumMod val="75000"/>
                        </a:schemeClr>
                      </a:solidFill>
                    </a:rPr>
                    <a:t>2</a:t>
                  </a:r>
                </a:p>
              </p:txBody>
            </p:sp>
          </p:grpSp>
        </p:grpSp>
        <p:grpSp>
          <p:nvGrpSpPr>
            <p:cNvPr id="52" name="Group 51"/>
            <p:cNvGrpSpPr/>
            <p:nvPr/>
          </p:nvGrpSpPr>
          <p:grpSpPr>
            <a:xfrm>
              <a:off x="4205822" y="814054"/>
              <a:ext cx="4678845" cy="3301038"/>
              <a:chOff x="1008427" y="515245"/>
              <a:chExt cx="8351983" cy="1516699"/>
            </a:xfrm>
          </p:grpSpPr>
          <p:sp>
            <p:nvSpPr>
              <p:cNvPr id="53" name="TextBox 52"/>
              <p:cNvSpPr txBox="1"/>
              <p:nvPr/>
            </p:nvSpPr>
            <p:spPr>
              <a:xfrm>
                <a:off x="1008427" y="515245"/>
                <a:ext cx="8351983" cy="6646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dirty="0" smtClean="0">
                    <a:latin typeface="Agency FB" panose="020B0503020202020204" pitchFamily="34" charset="0"/>
                  </a:rPr>
                  <a:t>Multiple bank accounts in a single UI</a:t>
                </a:r>
                <a:endParaRPr lang="en-US" sz="4400" dirty="0">
                  <a:latin typeface="Agency FB" panose="020B0503020202020204" pitchFamily="34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081479" y="1353169"/>
                <a:ext cx="5631544" cy="67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US" dirty="0" smtClean="0"/>
                  <a:t>Simple and Customized UI for your every bank accounts</a:t>
                </a:r>
              </a:p>
              <a:p>
                <a:pPr marL="342900" indent="-342900">
                  <a:buAutoNum type="arabicPeriod"/>
                </a:pPr>
                <a:r>
                  <a:rPr lang="en-US" dirty="0" smtClean="0"/>
                  <a:t>All bank balances in one window</a:t>
                </a:r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-7531340" y="6078"/>
            <a:ext cx="11506199" cy="6858000"/>
            <a:chOff x="-1230082" y="7238"/>
            <a:chExt cx="11506199" cy="6858000"/>
          </a:xfrm>
        </p:grpSpPr>
        <p:grpSp>
          <p:nvGrpSpPr>
            <p:cNvPr id="35" name="Group 34"/>
            <p:cNvGrpSpPr/>
            <p:nvPr/>
          </p:nvGrpSpPr>
          <p:grpSpPr>
            <a:xfrm>
              <a:off x="-1230082" y="7238"/>
              <a:ext cx="11506199" cy="6858000"/>
              <a:chOff x="-2935515" y="7242"/>
              <a:chExt cx="11506199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17" name="Rectangle 16"/>
              <p:cNvSpPr/>
              <p:nvPr/>
            </p:nvSpPr>
            <p:spPr>
              <a:xfrm>
                <a:off x="-2935515" y="7242"/>
                <a:ext cx="10755086" cy="6858000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7"/>
              <p:cNvGrpSpPr/>
              <p:nvPr/>
            </p:nvGrpSpPr>
            <p:grpSpPr>
              <a:xfrm>
                <a:off x="7801428" y="2244238"/>
                <a:ext cx="769256" cy="1103086"/>
                <a:chOff x="10740571" y="2877457"/>
                <a:chExt cx="769256" cy="1103086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19" name="Round Same Side Corner Rectangle 18"/>
                <p:cNvSpPr/>
                <p:nvPr/>
              </p:nvSpPr>
              <p:spPr>
                <a:xfrm rot="5400000">
                  <a:off x="10573656" y="3044372"/>
                  <a:ext cx="1103086" cy="769256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10755085" y="3013501"/>
                  <a:ext cx="595086" cy="830997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80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</a:rPr>
                    <a:t>3</a:t>
                  </a:r>
                </a:p>
              </p:txBody>
            </p:sp>
          </p:grpSp>
        </p:grpSp>
        <p:grpSp>
          <p:nvGrpSpPr>
            <p:cNvPr id="56" name="Group 55"/>
            <p:cNvGrpSpPr/>
            <p:nvPr/>
          </p:nvGrpSpPr>
          <p:grpSpPr>
            <a:xfrm>
              <a:off x="3262085" y="837042"/>
              <a:ext cx="4930435" cy="3233655"/>
              <a:chOff x="2312610" y="395739"/>
              <a:chExt cx="7803765" cy="1449503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2312610" y="395739"/>
                <a:ext cx="7803765" cy="344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dirty="0" smtClean="0">
                    <a:latin typeface="Agency FB" panose="020B0503020202020204" pitchFamily="34" charset="0"/>
                  </a:rPr>
                  <a:t>Banks at your finger tips</a:t>
                </a:r>
                <a:endParaRPr lang="en-US" sz="4400" dirty="0">
                  <a:latin typeface="Agency FB" panose="020B0503020202020204" pitchFamily="34" charset="0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249433" y="1058856"/>
                <a:ext cx="6770424" cy="786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US" dirty="0" smtClean="0"/>
                  <a:t>Mini statements on the go</a:t>
                </a:r>
              </a:p>
              <a:p>
                <a:pPr marL="342900" indent="-342900">
                  <a:buAutoNum type="arabicPeriod"/>
                </a:pPr>
                <a:endParaRPr lang="en-US" dirty="0" smtClean="0"/>
              </a:p>
              <a:p>
                <a:pPr marL="342900" indent="-342900">
                  <a:buAutoNum type="arabicPeriod"/>
                </a:pPr>
                <a:r>
                  <a:rPr lang="en-US" dirty="0" smtClean="0"/>
                  <a:t>Combined statement of all your banks</a:t>
                </a:r>
              </a:p>
              <a:p>
                <a:pPr marL="342900" indent="-342900">
                  <a:buAutoNum type="arabicPeriod"/>
                </a:pPr>
                <a:endParaRPr lang="en-US" dirty="0" smtClean="0"/>
              </a:p>
              <a:p>
                <a:r>
                  <a:rPr lang="en-US" dirty="0" smtClean="0"/>
                  <a:t>3.   Current loan details in just a tap</a:t>
                </a:r>
              </a:p>
              <a:p>
                <a:pPr marL="342900" indent="-342900">
                  <a:buAutoNum type="arabicPeriod"/>
                </a:pPr>
                <a:endParaRPr lang="en-US" dirty="0" smtClean="0"/>
              </a:p>
            </p:txBody>
          </p:sp>
        </p:grpSp>
      </p:grpSp>
      <p:grpSp>
        <p:nvGrpSpPr>
          <p:cNvPr id="63" name="Group 62"/>
          <p:cNvGrpSpPr/>
          <p:nvPr/>
        </p:nvGrpSpPr>
        <p:grpSpPr>
          <a:xfrm>
            <a:off x="-8474660" y="6078"/>
            <a:ext cx="11494527" cy="6858000"/>
            <a:chOff x="-2103784" y="45904"/>
            <a:chExt cx="11494527" cy="6858000"/>
          </a:xfrm>
        </p:grpSpPr>
        <p:grpSp>
          <p:nvGrpSpPr>
            <p:cNvPr id="34" name="Group 33"/>
            <p:cNvGrpSpPr/>
            <p:nvPr/>
          </p:nvGrpSpPr>
          <p:grpSpPr>
            <a:xfrm>
              <a:off x="-2103784" y="45904"/>
              <a:ext cx="11494527" cy="6858000"/>
              <a:chOff x="-4585729" y="45904"/>
              <a:chExt cx="11494527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21" name="Rectangle 20"/>
              <p:cNvSpPr/>
              <p:nvPr/>
            </p:nvSpPr>
            <p:spPr>
              <a:xfrm>
                <a:off x="-4585729" y="45904"/>
                <a:ext cx="10755086" cy="68580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6139542" y="1672773"/>
                <a:ext cx="769256" cy="1103086"/>
                <a:chOff x="10755085" y="2877457"/>
                <a:chExt cx="769256" cy="110308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23" name="Round Same Side Corner Rectangle 22"/>
                <p:cNvSpPr/>
                <p:nvPr/>
              </p:nvSpPr>
              <p:spPr>
                <a:xfrm rot="5400000">
                  <a:off x="10588170" y="3044372"/>
                  <a:ext cx="1103086" cy="769256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10755085" y="3013501"/>
                  <a:ext cx="595086" cy="830997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800" dirty="0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</a:rPr>
                    <a:t>4</a:t>
                  </a:r>
                </a:p>
              </p:txBody>
            </p:sp>
          </p:grpSp>
        </p:grpSp>
        <p:grpSp>
          <p:nvGrpSpPr>
            <p:cNvPr id="60" name="Group 59"/>
            <p:cNvGrpSpPr/>
            <p:nvPr/>
          </p:nvGrpSpPr>
          <p:grpSpPr>
            <a:xfrm>
              <a:off x="1551256" y="876188"/>
              <a:ext cx="5158360" cy="2771998"/>
              <a:chOff x="615271" y="524694"/>
              <a:chExt cx="8555788" cy="1187530"/>
            </a:xfrm>
          </p:grpSpPr>
          <p:sp>
            <p:nvSpPr>
              <p:cNvPr id="61" name="TextBox 60"/>
              <p:cNvSpPr txBox="1"/>
              <p:nvPr/>
            </p:nvSpPr>
            <p:spPr>
              <a:xfrm>
                <a:off x="1925096" y="524694"/>
                <a:ext cx="5206965" cy="329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dirty="0" smtClean="0">
                    <a:latin typeface="Agency FB" panose="020B0503020202020204" pitchFamily="34" charset="0"/>
                  </a:rPr>
                  <a:t>Money transfer</a:t>
                </a:r>
                <a:endParaRPr lang="en-US" sz="4400" dirty="0">
                  <a:latin typeface="Agency FB" panose="020B0503020202020204" pitchFamily="34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615271" y="1079333"/>
                <a:ext cx="8555788" cy="6328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1.Simple and secure banking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2.Transfer of beneficiary’s account data using respective API</a:t>
                </a:r>
                <a:br>
                  <a:rPr lang="en-US" dirty="0" smtClean="0"/>
                </a:b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448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50481 0.0023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4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0.47969 0.00208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84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33333E-6 L 0.47578 0.001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89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7.40741E-7 L 0.45782 -0.0002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9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62743" y="2017486"/>
            <a:ext cx="968102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Log in/Sing up to </a:t>
            </a:r>
          </a:p>
          <a:p>
            <a:r>
              <a:rPr lang="en-US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                       </a:t>
            </a:r>
            <a:r>
              <a:rPr lang="en-US" sz="7200" dirty="0" err="1" smtClean="0">
                <a:solidFill>
                  <a:schemeClr val="bg1">
                    <a:lumMod val="85000"/>
                  </a:schemeClr>
                </a:solidFill>
                <a:latin typeface="Pacifico" panose="00000500000000000000" pitchFamily="2" charset="0"/>
              </a:rPr>
              <a:t>Otium</a:t>
            </a:r>
            <a:endParaRPr lang="en-US" sz="7200" dirty="0" smtClean="0">
              <a:solidFill>
                <a:schemeClr val="bg1">
                  <a:lumMod val="85000"/>
                </a:schemeClr>
              </a:solidFill>
              <a:latin typeface="Pacifico" panose="00000500000000000000" pitchFamily="2" charset="0"/>
            </a:endParaRPr>
          </a:p>
          <a:p>
            <a:r>
              <a:rPr lang="en-US" dirty="0" smtClean="0"/>
              <a:t>                                                                                        </a:t>
            </a:r>
            <a: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and add bank accounts</a:t>
            </a:r>
            <a:endParaRPr lang="en-US" sz="4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3802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8" r="144" b="5083"/>
          <a:stretch/>
        </p:blipFill>
        <p:spPr>
          <a:xfrm>
            <a:off x="8085356" y="2286297"/>
            <a:ext cx="3802934" cy="1950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2" b="4762"/>
          <a:stretch/>
        </p:blipFill>
        <p:spPr>
          <a:xfrm>
            <a:off x="860285" y="279811"/>
            <a:ext cx="3762262" cy="19303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857" r="289" b="4959"/>
          <a:stretch/>
        </p:blipFill>
        <p:spPr>
          <a:xfrm>
            <a:off x="5435228" y="393230"/>
            <a:ext cx="3666319" cy="17562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8" r="144" b="4826"/>
          <a:stretch/>
        </p:blipFill>
        <p:spPr>
          <a:xfrm>
            <a:off x="7970040" y="4665286"/>
            <a:ext cx="3700464" cy="19037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8" r="289" b="4570"/>
          <a:stretch/>
        </p:blipFill>
        <p:spPr>
          <a:xfrm>
            <a:off x="3413260" y="4578507"/>
            <a:ext cx="3796843" cy="196161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3038179" y="1245010"/>
            <a:ext cx="3754507" cy="26333"/>
          </a:xfrm>
          <a:prstGeom prst="straightConnector1">
            <a:avLst/>
          </a:prstGeom>
          <a:ln w="76200">
            <a:solidFill>
              <a:srgbClr val="45CF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7567796" y="1563184"/>
            <a:ext cx="2542807" cy="1373451"/>
          </a:xfrm>
          <a:prstGeom prst="straightConnector1">
            <a:avLst/>
          </a:prstGeom>
          <a:ln w="76200">
            <a:solidFill>
              <a:srgbClr val="45CF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9986822" y="3818604"/>
            <a:ext cx="1" cy="1141733"/>
          </a:xfrm>
          <a:prstGeom prst="straightConnector1">
            <a:avLst/>
          </a:prstGeom>
          <a:ln w="76200">
            <a:solidFill>
              <a:srgbClr val="45CF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792686" y="5617139"/>
            <a:ext cx="2786743" cy="348737"/>
          </a:xfrm>
          <a:prstGeom prst="straightConnector1">
            <a:avLst/>
          </a:prstGeom>
          <a:ln w="76200">
            <a:solidFill>
              <a:srgbClr val="45CFC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361" r="145" b="4569"/>
          <a:stretch/>
        </p:blipFill>
        <p:spPr>
          <a:xfrm>
            <a:off x="2246027" y="2367318"/>
            <a:ext cx="3802934" cy="1950927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 flipV="1">
            <a:off x="4622547" y="1735947"/>
            <a:ext cx="2744528" cy="187674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860149" y="1392715"/>
            <a:ext cx="1044117" cy="15439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3226788" y="4964742"/>
            <a:ext cx="677478" cy="319315"/>
          </a:xfrm>
          <a:prstGeom prst="ellipse">
            <a:avLst/>
          </a:prstGeom>
          <a:solidFill>
            <a:schemeClr val="accent1">
              <a:alpha val="0"/>
            </a:schemeClr>
          </a:solidFill>
          <a:ln w="666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782653" y="5124399"/>
            <a:ext cx="1684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LogOut</a:t>
            </a:r>
            <a:endParaRPr lang="en-US" sz="36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4" name="Straight Arrow Connector 43"/>
          <p:cNvCxnSpPr>
            <a:endCxn id="43" idx="3"/>
          </p:cNvCxnSpPr>
          <p:nvPr/>
        </p:nvCxnSpPr>
        <p:spPr>
          <a:xfrm flipH="1">
            <a:off x="2466851" y="5124399"/>
            <a:ext cx="759937" cy="3231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034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9483" y="1927274"/>
            <a:ext cx="100443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2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All details are provided in a single tap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 </a:t>
            </a:r>
            <a:r>
              <a:rPr lang="en-US" sz="5400" b="1" dirty="0" smtClean="0">
                <a:solidFill>
                  <a:schemeClr val="bg2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with </a:t>
            </a:r>
            <a:r>
              <a:rPr lang="en-US" sz="9600" b="1" dirty="0" err="1">
                <a:solidFill>
                  <a:schemeClr val="bg1">
                    <a:lumMod val="95000"/>
                  </a:schemeClr>
                </a:solidFill>
                <a:latin typeface="Pacifico" panose="00000500000000000000" pitchFamily="2" charset="0"/>
                <a:ea typeface="Adobe Heiti Std R" panose="020B0400000000000000" pitchFamily="34" charset="-128"/>
              </a:rPr>
              <a:t>O</a:t>
            </a:r>
            <a:r>
              <a:rPr lang="en-US" sz="9600" b="1" dirty="0" err="1" smtClean="0">
                <a:solidFill>
                  <a:schemeClr val="bg1">
                    <a:lumMod val="95000"/>
                  </a:schemeClr>
                </a:solidFill>
                <a:latin typeface="Pacifico" panose="00000500000000000000" pitchFamily="2" charset="0"/>
                <a:ea typeface="Adobe Heiti Std R" panose="020B0400000000000000" pitchFamily="34" charset="-128"/>
              </a:rPr>
              <a:t>tium</a:t>
            </a:r>
            <a:endParaRPr lang="en-US" sz="9600" b="1" dirty="0">
              <a:solidFill>
                <a:schemeClr val="bg1">
                  <a:lumMod val="95000"/>
                </a:schemeClr>
              </a:solidFill>
              <a:latin typeface="Pacifico" panose="00000500000000000000" pitchFamily="2" charset="0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929562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4" r="144" b="5098"/>
          <a:stretch/>
        </p:blipFill>
        <p:spPr>
          <a:xfrm>
            <a:off x="6066973" y="1565838"/>
            <a:ext cx="3658142" cy="18714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9" r="144" b="4706"/>
          <a:stretch/>
        </p:blipFill>
        <p:spPr>
          <a:xfrm>
            <a:off x="1132115" y="1565838"/>
            <a:ext cx="3643085" cy="1871484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439886" y="2598057"/>
            <a:ext cx="3018972" cy="14514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848" r="289" b="4570"/>
          <a:stretch/>
        </p:blipFill>
        <p:spPr>
          <a:xfrm>
            <a:off x="4296228" y="4237539"/>
            <a:ext cx="3962400" cy="2047145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6458858" y="2921905"/>
            <a:ext cx="312057" cy="17070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682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49969" y="2461846"/>
            <a:ext cx="3559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err="1" smtClean="0">
                <a:solidFill>
                  <a:schemeClr val="bg1">
                    <a:lumMod val="85000"/>
                  </a:schemeClr>
                </a:solidFill>
                <a:latin typeface="Pacifico" panose="00000500000000000000" pitchFamily="2" charset="0"/>
              </a:rPr>
              <a:t>Otium</a:t>
            </a:r>
            <a:endParaRPr lang="en-US" sz="9600" dirty="0">
              <a:solidFill>
                <a:schemeClr val="bg1">
                  <a:lumMod val="85000"/>
                </a:schemeClr>
              </a:solidFill>
              <a:latin typeface="Pacifico" panose="000005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7077" y="3918964"/>
            <a:ext cx="4698609" cy="61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562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143</Words>
  <Application>Microsoft Office PowerPoint</Application>
  <PresentationFormat>Widescreen</PresentationFormat>
  <Paragraphs>37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Adobe Gurmukhi</vt:lpstr>
      <vt:lpstr>Adobe Heiti Std R</vt:lpstr>
      <vt:lpstr>Adobe Ming Std L</vt:lpstr>
      <vt:lpstr>Agency FB</vt:lpstr>
      <vt:lpstr>Arial</vt:lpstr>
      <vt:lpstr>Arial Narrow</vt:lpstr>
      <vt:lpstr>Calibri</vt:lpstr>
      <vt:lpstr>Calibri Light</vt:lpstr>
      <vt:lpstr>Pacifico</vt:lpstr>
      <vt:lpstr>Office Theme</vt:lpstr>
      <vt:lpstr> Otium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Banking</dc:title>
  <dc:creator>RawtheR Jr II</dc:creator>
  <cp:lastModifiedBy>Binoy Darvin</cp:lastModifiedBy>
  <cp:revision>51</cp:revision>
  <dcterms:created xsi:type="dcterms:W3CDTF">2018-11-28T09:22:02Z</dcterms:created>
  <dcterms:modified xsi:type="dcterms:W3CDTF">2018-11-29T11:42:12Z</dcterms:modified>
</cp:coreProperties>
</file>

<file path=docProps/thumbnail.jpeg>
</file>